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1" r:id="rId4"/>
    <p:sldId id="260" r:id="rId5"/>
    <p:sldId id="258" r:id="rId6"/>
    <p:sldId id="262" r:id="rId7"/>
    <p:sldId id="264" r:id="rId8"/>
    <p:sldId id="265" r:id="rId9"/>
    <p:sldId id="266" r:id="rId10"/>
    <p:sldId id="272" r:id="rId11"/>
    <p:sldId id="267" r:id="rId12"/>
    <p:sldId id="269" r:id="rId13"/>
    <p:sldId id="270" r:id="rId14"/>
    <p:sldId id="271" r:id="rId15"/>
    <p:sldId id="268" r:id="rId1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F89"/>
    <a:srgbClr val="7C848A"/>
    <a:srgbClr val="1D9BF0"/>
    <a:srgbClr val="D7DFE4"/>
    <a:srgbClr val="00ACED"/>
    <a:srgbClr val="838F98"/>
    <a:srgbClr val="FFFFFF"/>
    <a:srgbClr val="EFF3F4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>
        <p:scale>
          <a:sx n="78" d="100"/>
          <a:sy n="78" d="100"/>
        </p:scale>
        <p:origin x="1614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D70ADF-47A0-4094-ABE3-3BE139444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24259B-E29E-4E44-A7C1-FD4634010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4B3413-AD65-4C48-AB37-9A1DD6F17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BF16-D45C-4200-A79C-8F716B26A568}" type="datetimeFigureOut">
              <a:rPr lang="es-MX" smtClean="0"/>
              <a:t>06/10/2021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C71AFB-D56A-4874-B821-648C36075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B3A0E9-0CBB-42F6-AF0C-6D135000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F4A3-4D27-4CC0-99B9-FFC25C79C34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915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28B57-1E59-4717-90DC-94405354A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D3BE82A-A730-42FE-B60F-52031A7E9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576CFB-1179-411C-81C6-1B76872CA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BF16-D45C-4200-A79C-8F716B26A568}" type="datetimeFigureOut">
              <a:rPr lang="es-MX" smtClean="0"/>
              <a:t>06/10/2021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83FDE0-A686-4A7C-B983-09238AB7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6CED65-50DA-49DA-A9DA-883EF20F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F4A3-4D27-4CC0-99B9-FFC25C79C34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9095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DB8F8FF-E3AA-4A51-AE56-7A5E58C7D8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2685277-1E83-4BE1-9A0A-9C7903A81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6BA760-D7E6-4321-8B70-1B4974C44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BF16-D45C-4200-A79C-8F716B26A568}" type="datetimeFigureOut">
              <a:rPr lang="es-MX" smtClean="0"/>
              <a:t>06/10/2021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064455-69CE-4B1B-AC51-ED862BF3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3965A8-54DD-4D95-AB5B-9652DCDA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F4A3-4D27-4CC0-99B9-FFC25C79C34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805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3E56D-D8CC-441C-AE2C-AD82471C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4C839D-8382-4CEC-BA0D-62BA95F05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8A7FFA-CC78-4D57-8272-018AC462E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BF16-D45C-4200-A79C-8F716B26A568}" type="datetimeFigureOut">
              <a:rPr lang="es-MX" smtClean="0"/>
              <a:t>06/10/2021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A73C34-70E7-4EC8-A807-BBF6B9DEA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96B36F-9AE0-43C2-BCA4-9A920746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F4A3-4D27-4CC0-99B9-FFC25C79C34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7371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15F6B2-71C1-497C-B1C2-52F3AFDD6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EFBA56-042C-4639-8841-841BCC9A0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84D4FF-56C1-4C3E-9D32-D9FE7DA0A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BF16-D45C-4200-A79C-8F716B26A568}" type="datetimeFigureOut">
              <a:rPr lang="es-MX" smtClean="0"/>
              <a:t>06/10/2021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F01743-4E39-454E-996B-9522C276C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DDAE98-ACF9-4B57-81CA-FC2821F1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F4A3-4D27-4CC0-99B9-FFC25C79C34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9171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93294-C499-4701-B87B-5A93B6C22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3125DF-922D-4400-A3F7-28F7A38F6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E3D7982-A8EC-4968-A108-522E61A06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41CEEF1-EB43-439D-B33D-2F1D765F9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BF16-D45C-4200-A79C-8F716B26A568}" type="datetimeFigureOut">
              <a:rPr lang="es-MX" smtClean="0"/>
              <a:t>06/10/2021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C80ED2-7C9C-4DC7-A5E7-7ED24AF5A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5926DB4-9E01-435F-A893-0E1FC3B7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F4A3-4D27-4CC0-99B9-FFC25C79C34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2063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6A2CE-B825-4113-9B20-169898A89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46F592-4E03-47C4-A064-F094CD0F0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435C8F1-52F8-4716-822D-4A19009DA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A6566F3-7D6E-4E83-9F15-68F7C044F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4493AB8-19C2-4DE1-8B33-504EF8D769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BCE2B28-8F44-4416-8805-77482BF6B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BF16-D45C-4200-A79C-8F716B26A568}" type="datetimeFigureOut">
              <a:rPr lang="es-MX" smtClean="0"/>
              <a:t>06/10/2021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6D5A598-4D82-425C-B2C0-26D83943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7AF2BF0-8C72-4171-A1BD-AF7DF7DA5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F4A3-4D27-4CC0-99B9-FFC25C79C34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55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E0FBA-3A23-4854-AB79-1BE8B1A7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38A792-60BB-49AB-A4A6-E31F2F011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BF16-D45C-4200-A79C-8F716B26A568}" type="datetimeFigureOut">
              <a:rPr lang="es-MX" smtClean="0"/>
              <a:t>06/10/2021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3E56BCC-80A5-4A4D-9B55-60CE11AC1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0D3CBE-70A4-459A-AD91-0A5DF80A7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F4A3-4D27-4CC0-99B9-FFC25C79C34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3077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FAE9AF8-4333-4342-BEF6-3F97D0911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BF16-D45C-4200-A79C-8F716B26A568}" type="datetimeFigureOut">
              <a:rPr lang="es-MX" smtClean="0"/>
              <a:t>06/10/2021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4460C93-1D65-4FF4-8AFD-A3B84B830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862E7C-9FEB-476A-8387-08C5107C7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F4A3-4D27-4CC0-99B9-FFC25C79C34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2561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AC269-D92F-4DC4-BE7B-58229B4A1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208347-9788-4AF4-86DA-C072998FA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59D8377-E6D3-4F42-A2EC-1B644B37A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7E7717-CA22-427E-AC9C-AACA2CED7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BF16-D45C-4200-A79C-8F716B26A568}" type="datetimeFigureOut">
              <a:rPr lang="es-MX" smtClean="0"/>
              <a:t>06/10/2021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52A0A13-6261-4575-AFBE-786421004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B5125F-2E62-424B-852F-81BCADCAD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F4A3-4D27-4CC0-99B9-FFC25C79C34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3070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E6657-2790-46FA-8A37-B566552D8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FFEAFA1-C673-448B-A54E-CF3AEA782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62DEEC-5548-48A9-BC54-290642F05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5796647-62A7-4693-9970-3AF496839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BF16-D45C-4200-A79C-8F716B26A568}" type="datetimeFigureOut">
              <a:rPr lang="es-MX" smtClean="0"/>
              <a:t>06/10/2021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3FB332A-C468-441D-BF4E-2D23A05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09CD83-C383-4DF1-93EF-22702143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F4A3-4D27-4CC0-99B9-FFC25C79C34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8422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C7F5EFB-1B97-4D68-B79C-612946308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5C75F-7BC0-4FBB-95E6-4BDE1DA9E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16524D-7842-4373-9F6F-B13176F3D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5BF16-D45C-4200-A79C-8F716B26A568}" type="datetimeFigureOut">
              <a:rPr lang="es-MX" smtClean="0"/>
              <a:t>06/10/2021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B3982D-9BB0-448E-8D0B-7D6155FA39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F77A25-0868-471B-A5A3-9C3EF03BC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CF4A3-4D27-4CC0-99B9-FFC25C79C34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8910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F7CBF234-13AE-4174-B808-E4727BC69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479" y="827962"/>
            <a:ext cx="4599041" cy="442657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B9DD920-ABBF-4709-BD12-6E1E90C717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3783" t="58602" r="23735" b="15663"/>
          <a:stretch/>
        </p:blipFill>
        <p:spPr>
          <a:xfrm>
            <a:off x="4306233" y="5467671"/>
            <a:ext cx="3579534" cy="877627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6E648ED3-6A64-4190-AF19-84A0AE0FF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25" b="94250" l="10000" r="90000">
                        <a14:foregroundMark x1="47417" y1="5125" x2="47417" y2="5125"/>
                        <a14:foregroundMark x1="56917" y1="90125" x2="56917" y2="90125"/>
                        <a14:foregroundMark x1="56750" y1="94250" x2="56750" y2="94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67090" y="6154368"/>
            <a:ext cx="834258" cy="556172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777BEFD5-7898-4CB0-A4A2-7AAF0F975D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25" b="94250" l="10000" r="90000">
                        <a14:foregroundMark x1="47417" y1="5125" x2="47417" y2="5125"/>
                        <a14:foregroundMark x1="56917" y1="90125" x2="56917" y2="90125"/>
                        <a14:foregroundMark x1="56750" y1="94250" x2="56750" y2="94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828" y="116175"/>
            <a:ext cx="834258" cy="556172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0749FDE3-C305-4014-982F-DA8255C7D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25" b="94250" l="10000" r="90000">
                        <a14:foregroundMark x1="47417" y1="5125" x2="47417" y2="5125"/>
                        <a14:foregroundMark x1="56917" y1="90125" x2="56917" y2="90125"/>
                        <a14:foregroundMark x1="56750" y1="94250" x2="56750" y2="94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67090" y="116175"/>
            <a:ext cx="834258" cy="556172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944BDBFB-8919-42FA-8A9A-6E6DF968A7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25" b="94250" l="10000" r="90000">
                        <a14:foregroundMark x1="47417" y1="5125" x2="47417" y2="5125"/>
                        <a14:foregroundMark x1="56917" y1="90125" x2="56917" y2="90125"/>
                        <a14:foregroundMark x1="56750" y1="94250" x2="56750" y2="94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652" y="6185653"/>
            <a:ext cx="834258" cy="55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54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746B9FA-C467-4B7F-988D-03A312D0D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7" t="6971" r="35435" b="32876"/>
          <a:stretch/>
        </p:blipFill>
        <p:spPr>
          <a:xfrm>
            <a:off x="0" y="0"/>
            <a:ext cx="9909313" cy="682198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1D043BF-A2D4-4E66-81E2-46E231A2E01D}"/>
              </a:ext>
            </a:extLst>
          </p:cNvPr>
          <p:cNvSpPr/>
          <p:nvPr/>
        </p:nvSpPr>
        <p:spPr>
          <a:xfrm>
            <a:off x="3267931" y="1309816"/>
            <a:ext cx="6530008" cy="55481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8FC28D-310D-4DAA-AA6E-BE5A6E82D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69"/>
          <a:stretch/>
        </p:blipFill>
        <p:spPr>
          <a:xfrm>
            <a:off x="4692753" y="2540557"/>
            <a:ext cx="4698381" cy="416517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46ECF3E-5A55-40ED-8967-78AF23D07777}"/>
              </a:ext>
            </a:extLst>
          </p:cNvPr>
          <p:cNvSpPr txBox="1"/>
          <p:nvPr/>
        </p:nvSpPr>
        <p:spPr>
          <a:xfrm>
            <a:off x="3015050" y="1442788"/>
            <a:ext cx="8499336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1D9BF0"/>
                </a:solidFill>
              </a:rPr>
              <a:t>Que daría así (en Twitter solo se pueden subir 4 fotos a la ves) de igual manera funciona con el gif y los videos</a:t>
            </a:r>
          </a:p>
          <a:p>
            <a:endParaRPr lang="es-MX" sz="3200" dirty="0">
              <a:solidFill>
                <a:srgbClr val="1D9B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755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662E9C-3EE8-4542-9C69-A109ED38B2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1" t="6971" r="24415" b="33607"/>
          <a:stretch/>
        </p:blipFill>
        <p:spPr>
          <a:xfrm>
            <a:off x="0" y="0"/>
            <a:ext cx="12192000" cy="678842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45CA238-7ABA-4333-9BF6-3879E6E7058D}"/>
              </a:ext>
            </a:extLst>
          </p:cNvPr>
          <p:cNvSpPr/>
          <p:nvPr/>
        </p:nvSpPr>
        <p:spPr>
          <a:xfrm>
            <a:off x="3269974" y="546652"/>
            <a:ext cx="8922026" cy="57249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F8CCBAC-AA7F-4744-BA60-DB3CC51AA207}"/>
              </a:ext>
            </a:extLst>
          </p:cNvPr>
          <p:cNvSpPr txBox="1"/>
          <p:nvPr/>
        </p:nvSpPr>
        <p:spPr>
          <a:xfrm>
            <a:off x="2825593" y="775473"/>
            <a:ext cx="8922026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1D9BF0"/>
                </a:solidFill>
              </a:rPr>
              <a:t>En esta misma tabla podemos poner también la función de las encuestas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9354810-ED6D-4BDE-AF17-C54A977BE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641"/>
          <a:stretch/>
        </p:blipFill>
        <p:spPr>
          <a:xfrm>
            <a:off x="4689634" y="1852691"/>
            <a:ext cx="5181437" cy="468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79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05B3575-886E-4493-90BB-3A7A56CB9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1" t="6971" r="24415" b="33607"/>
          <a:stretch/>
        </p:blipFill>
        <p:spPr>
          <a:xfrm>
            <a:off x="0" y="0"/>
            <a:ext cx="12192000" cy="6788426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D994FAC-D1A1-4EA8-89DC-F83B87B09CC9}"/>
              </a:ext>
            </a:extLst>
          </p:cNvPr>
          <p:cNvSpPr/>
          <p:nvPr/>
        </p:nvSpPr>
        <p:spPr>
          <a:xfrm>
            <a:off x="3269974" y="546652"/>
            <a:ext cx="8922026" cy="57249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7761B65-6AF3-4BB8-9F3C-7D3BED8C5335}"/>
              </a:ext>
            </a:extLst>
          </p:cNvPr>
          <p:cNvSpPr txBox="1"/>
          <p:nvPr/>
        </p:nvSpPr>
        <p:spPr>
          <a:xfrm>
            <a:off x="2075935" y="778390"/>
            <a:ext cx="9032789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1D9BF0"/>
                </a:solidFill>
              </a:rPr>
              <a:t>Agregamos una tabla nueva llamada </a:t>
            </a:r>
            <a:r>
              <a:rPr lang="es-MX" sz="2800" dirty="0" err="1">
                <a:solidFill>
                  <a:srgbClr val="1D9BF0"/>
                </a:solidFill>
              </a:rPr>
              <a:t>type</a:t>
            </a:r>
            <a:r>
              <a:rPr lang="es-MX" sz="2800" dirty="0">
                <a:solidFill>
                  <a:srgbClr val="1D9BF0"/>
                </a:solidFill>
              </a:rPr>
              <a:t> q sirve para saber el tipo de </a:t>
            </a:r>
            <a:r>
              <a:rPr lang="es-MX" sz="2800" dirty="0" err="1">
                <a:solidFill>
                  <a:srgbClr val="1D9BF0"/>
                </a:solidFill>
              </a:rPr>
              <a:t>tweer</a:t>
            </a:r>
            <a:r>
              <a:rPr lang="es-MX" sz="2800" dirty="0">
                <a:solidFill>
                  <a:srgbClr val="1D9BF0"/>
                </a:solidFill>
              </a:rPr>
              <a:t> q se va hacer ya sea una foto, un video, un texto o una encuesta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32BEE25-B00D-43C7-B1EE-642CE3EBBD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1"/>
          <a:stretch/>
        </p:blipFill>
        <p:spPr>
          <a:xfrm>
            <a:off x="4683210" y="2163385"/>
            <a:ext cx="4473147" cy="455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5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6B5824C-F24C-4ABD-9D07-F680F4D74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1" t="6971" r="24415" b="33607"/>
          <a:stretch/>
        </p:blipFill>
        <p:spPr>
          <a:xfrm>
            <a:off x="0" y="0"/>
            <a:ext cx="12192000" cy="6788426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97AE81B-261C-4AE3-B27A-B9511E779229}"/>
              </a:ext>
            </a:extLst>
          </p:cNvPr>
          <p:cNvSpPr/>
          <p:nvPr/>
        </p:nvSpPr>
        <p:spPr>
          <a:xfrm>
            <a:off x="3269974" y="546652"/>
            <a:ext cx="8922026" cy="57249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7145D5F-0517-41E4-9E49-B074968DEAB7}"/>
              </a:ext>
            </a:extLst>
          </p:cNvPr>
          <p:cNvSpPr txBox="1"/>
          <p:nvPr/>
        </p:nvSpPr>
        <p:spPr>
          <a:xfrm>
            <a:off x="2075935" y="741320"/>
            <a:ext cx="998426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1D9BF0"/>
                </a:solidFill>
              </a:rPr>
              <a:t>Agregamos una nueva tabla llamada </a:t>
            </a:r>
            <a:r>
              <a:rPr lang="es-MX" sz="2800" dirty="0" err="1">
                <a:solidFill>
                  <a:srgbClr val="1D9BF0"/>
                </a:solidFill>
              </a:rPr>
              <a:t>optionsurvey</a:t>
            </a:r>
            <a:r>
              <a:rPr lang="es-MX" sz="2800" dirty="0">
                <a:solidFill>
                  <a:srgbClr val="1D9BF0"/>
                </a:solidFill>
              </a:rPr>
              <a:t> q sirve para dar las opciones de las encuestas  y la unimos con la tabla madre que seria tweet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CCEF45-2EC5-4B02-A788-EED498258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56"/>
          <a:stretch/>
        </p:blipFill>
        <p:spPr>
          <a:xfrm>
            <a:off x="4711784" y="2187170"/>
            <a:ext cx="5025339" cy="45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89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3B663A4-DAF6-41A0-AF5D-07CBDFBD2C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1" t="6971" r="24415" b="33607"/>
          <a:stretch/>
        </p:blipFill>
        <p:spPr>
          <a:xfrm>
            <a:off x="0" y="0"/>
            <a:ext cx="12192000" cy="6788426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911C977-E7D1-4033-AD5D-4724ACB46189}"/>
              </a:ext>
            </a:extLst>
          </p:cNvPr>
          <p:cNvSpPr/>
          <p:nvPr/>
        </p:nvSpPr>
        <p:spPr>
          <a:xfrm>
            <a:off x="3269974" y="546652"/>
            <a:ext cx="8922026" cy="57249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A3DCE2-00D7-4C4A-A314-3A23A762A60D}"/>
              </a:ext>
            </a:extLst>
          </p:cNvPr>
          <p:cNvSpPr txBox="1"/>
          <p:nvPr/>
        </p:nvSpPr>
        <p:spPr>
          <a:xfrm>
            <a:off x="2075935" y="778390"/>
            <a:ext cx="9032789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1D9BF0"/>
                </a:solidFill>
              </a:rPr>
              <a:t>Creamos otra tabla para guardar los datos de cuántos votos fuero y a cual opción y las unimos a quien fue q la mando (</a:t>
            </a:r>
            <a:r>
              <a:rPr lang="es-MX" sz="2800" dirty="0" err="1">
                <a:solidFill>
                  <a:srgbClr val="1D9BF0"/>
                </a:solidFill>
              </a:rPr>
              <a:t>user</a:t>
            </a:r>
            <a:r>
              <a:rPr lang="es-MX" sz="2800" dirty="0">
                <a:solidFill>
                  <a:srgbClr val="1D9BF0"/>
                </a:solidFill>
              </a:rPr>
              <a:t>) y para quien fue (tweet)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E380E6-6133-4D78-AB02-054B4518E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681"/>
          <a:stretch/>
        </p:blipFill>
        <p:spPr>
          <a:xfrm>
            <a:off x="4516136" y="2208143"/>
            <a:ext cx="4819650" cy="432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75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5E89CF4-EE73-4C10-B821-1E113BC2B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842" y="430924"/>
            <a:ext cx="9024884" cy="507649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22A14CD-7B74-44D3-82BC-D2005173684B}"/>
              </a:ext>
            </a:extLst>
          </p:cNvPr>
          <p:cNvSpPr txBox="1"/>
          <p:nvPr/>
        </p:nvSpPr>
        <p:spPr>
          <a:xfrm>
            <a:off x="3710152" y="4729654"/>
            <a:ext cx="8597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dirty="0">
                <a:solidFill>
                  <a:schemeClr val="bg1"/>
                </a:solidFill>
              </a:rPr>
              <a:t>Gracias por ver</a:t>
            </a:r>
          </a:p>
        </p:txBody>
      </p:sp>
    </p:spTree>
    <p:extLst>
      <p:ext uri="{BB962C8B-B14F-4D97-AF65-F5344CB8AC3E}">
        <p14:creationId xmlns:p14="http://schemas.microsoft.com/office/powerpoint/2010/main" val="2225709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1426DEC-0DC0-40D6-9045-0851D0EBD2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1" t="7117" r="35843" b="42829"/>
          <a:stretch/>
        </p:blipFill>
        <p:spPr>
          <a:xfrm>
            <a:off x="2065682" y="0"/>
            <a:ext cx="8060635" cy="680675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3BAB896-3DA3-4A07-85B9-BD7D549035CB}"/>
              </a:ext>
            </a:extLst>
          </p:cNvPr>
          <p:cNvSpPr/>
          <p:nvPr/>
        </p:nvSpPr>
        <p:spPr>
          <a:xfrm>
            <a:off x="2236304" y="4880113"/>
            <a:ext cx="5794513" cy="10535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Kevin Adrián Cruz Jacobo Hernández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90F6211-7A0E-4AD5-AD17-FE481C224716}"/>
              </a:ext>
            </a:extLst>
          </p:cNvPr>
          <p:cNvSpPr txBox="1"/>
          <p:nvPr/>
        </p:nvSpPr>
        <p:spPr>
          <a:xfrm>
            <a:off x="2205659" y="4784328"/>
            <a:ext cx="4581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Kevin Adrián Cruz Jacobo Hernández</a:t>
            </a:r>
          </a:p>
          <a:p>
            <a:r>
              <a:rPr lang="es-MX" dirty="0"/>
              <a:t>Samantha Milliani Beltran Peña  </a:t>
            </a:r>
          </a:p>
          <a:p>
            <a:r>
              <a:rPr lang="es-MX" dirty="0"/>
              <a:t>Juan Carlos Jiménez Mejía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D6DF5D9-E704-4C91-8E39-6CC744035936}"/>
              </a:ext>
            </a:extLst>
          </p:cNvPr>
          <p:cNvSpPr/>
          <p:nvPr/>
        </p:nvSpPr>
        <p:spPr>
          <a:xfrm>
            <a:off x="2511972" y="4472896"/>
            <a:ext cx="704194" cy="214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6981118-820C-4486-B757-3497AD786EA4}"/>
              </a:ext>
            </a:extLst>
          </p:cNvPr>
          <p:cNvSpPr txBox="1"/>
          <p:nvPr/>
        </p:nvSpPr>
        <p:spPr>
          <a:xfrm>
            <a:off x="2511972" y="4414532"/>
            <a:ext cx="172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838F98"/>
                </a:solidFill>
              </a:rPr>
              <a:t>Integrantes</a:t>
            </a:r>
          </a:p>
        </p:txBody>
      </p:sp>
    </p:spTree>
    <p:extLst>
      <p:ext uri="{BB962C8B-B14F-4D97-AF65-F5344CB8AC3E}">
        <p14:creationId xmlns:p14="http://schemas.microsoft.com/office/powerpoint/2010/main" val="2019539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84E3858-2453-40A2-9AB8-82ECAE8414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5" t="7560" r="36149" b="34675"/>
          <a:stretch/>
        </p:blipFill>
        <p:spPr>
          <a:xfrm>
            <a:off x="0" y="0"/>
            <a:ext cx="9672809" cy="662113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C77A507-858C-4CB6-9818-3B3EB7B15B6B}"/>
              </a:ext>
            </a:extLst>
          </p:cNvPr>
          <p:cNvSpPr/>
          <p:nvPr/>
        </p:nvSpPr>
        <p:spPr>
          <a:xfrm>
            <a:off x="3073706" y="1302863"/>
            <a:ext cx="6719774" cy="53182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62EFF85-B3ED-44CF-8933-44F4856ADFAE}"/>
              </a:ext>
            </a:extLst>
          </p:cNvPr>
          <p:cNvSpPr txBox="1"/>
          <p:nvPr/>
        </p:nvSpPr>
        <p:spPr>
          <a:xfrm>
            <a:off x="3171111" y="1399279"/>
            <a:ext cx="7122067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Microsoft SQL Server es un sistema de gestión de base de datos relacional, desarrollado por la empresa Microsoft. El lenguaje de desarrollo utilizado es </a:t>
            </a:r>
            <a:r>
              <a:rPr lang="es-MX" dirty="0" err="1"/>
              <a:t>Transact</a:t>
            </a:r>
            <a:r>
              <a:rPr lang="es-MX" dirty="0"/>
              <a:t>-SQL, una implementación del estándar ANSI del lenguaje SQL, utilizado para manipular y recuperar datos, crear tablas y definir relaciones entre ellas.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7F9C7C3-5AAA-4834-94F7-953C90B8919F}"/>
              </a:ext>
            </a:extLst>
          </p:cNvPr>
          <p:cNvSpPr/>
          <p:nvPr/>
        </p:nvSpPr>
        <p:spPr>
          <a:xfrm>
            <a:off x="3837062" y="743598"/>
            <a:ext cx="2016807" cy="448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9C620CC-8472-4E39-8209-C6CE2204994D}"/>
              </a:ext>
            </a:extLst>
          </p:cNvPr>
          <p:cNvSpPr txBox="1"/>
          <p:nvPr/>
        </p:nvSpPr>
        <p:spPr>
          <a:xfrm>
            <a:off x="3837062" y="597360"/>
            <a:ext cx="416621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3200">
                <a:solidFill>
                  <a:srgbClr val="7C848A"/>
                </a:solidFill>
              </a:rPr>
              <a:t>Microsoft SQL Server</a:t>
            </a:r>
            <a:endParaRPr lang="es-MX" sz="3200" dirty="0">
              <a:solidFill>
                <a:srgbClr val="7C848A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069B2DF-1F64-4342-BF8C-DBB062424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466" y="2876607"/>
            <a:ext cx="5072517" cy="338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24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F3BCE0-FF7A-416C-B614-3AA475EDC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4" t="7011" r="34791" b="34066"/>
          <a:stretch/>
        </p:blipFill>
        <p:spPr>
          <a:xfrm>
            <a:off x="0" y="0"/>
            <a:ext cx="9867921" cy="669341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04106B4-CCCD-49A3-A86D-2BD2BB62D2F2}"/>
              </a:ext>
            </a:extLst>
          </p:cNvPr>
          <p:cNvSpPr/>
          <p:nvPr/>
        </p:nvSpPr>
        <p:spPr>
          <a:xfrm>
            <a:off x="2566930" y="1119499"/>
            <a:ext cx="7612655" cy="5738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E8BE9C9-DD8E-4DDD-BEBB-1214FFDBCBF4}"/>
              </a:ext>
            </a:extLst>
          </p:cNvPr>
          <p:cNvSpPr/>
          <p:nvPr/>
        </p:nvSpPr>
        <p:spPr>
          <a:xfrm>
            <a:off x="3681629" y="164590"/>
            <a:ext cx="1493307" cy="282486"/>
          </a:xfrm>
          <a:prstGeom prst="rect">
            <a:avLst/>
          </a:prstGeom>
          <a:solidFill>
            <a:srgbClr val="EF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E5945EB-C4D6-425B-B9A8-C58964474B26}"/>
              </a:ext>
            </a:extLst>
          </p:cNvPr>
          <p:cNvSpPr txBox="1"/>
          <p:nvPr/>
        </p:nvSpPr>
        <p:spPr>
          <a:xfrm>
            <a:off x="3681629" y="121167"/>
            <a:ext cx="51749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717F89"/>
                </a:solidFill>
              </a:rPr>
              <a:t>Twitter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BCC54AC-A522-454A-A3D1-E9D414903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199" y="2011871"/>
            <a:ext cx="6035871" cy="423925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4E61456-C769-4339-92D9-D64DA09BF458}"/>
              </a:ext>
            </a:extLst>
          </p:cNvPr>
          <p:cNvSpPr txBox="1"/>
          <p:nvPr/>
        </p:nvSpPr>
        <p:spPr>
          <a:xfrm>
            <a:off x="2722870" y="1304075"/>
            <a:ext cx="761265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1D9BF0"/>
                </a:solidFill>
              </a:rPr>
              <a:t>Hacemos una base de datos llamada Twitter</a:t>
            </a:r>
          </a:p>
        </p:txBody>
      </p:sp>
    </p:spTree>
    <p:extLst>
      <p:ext uri="{BB962C8B-B14F-4D97-AF65-F5344CB8AC3E}">
        <p14:creationId xmlns:p14="http://schemas.microsoft.com/office/powerpoint/2010/main" val="77128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2CF6A013-B9F8-4018-A540-2E8678FF63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2" t="7117" r="35761" b="34486"/>
          <a:stretch/>
        </p:blipFill>
        <p:spPr>
          <a:xfrm>
            <a:off x="2183" y="0"/>
            <a:ext cx="9670626" cy="664927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514D0342-EA33-43DC-A16D-4A80BEE1530E}"/>
              </a:ext>
            </a:extLst>
          </p:cNvPr>
          <p:cNvSpPr/>
          <p:nvPr/>
        </p:nvSpPr>
        <p:spPr>
          <a:xfrm>
            <a:off x="3142648" y="1996782"/>
            <a:ext cx="7711807" cy="4847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DF1B33F-E626-4E4D-8CA5-CE7ABA16FC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31" t="6791" r="-1622" b="33378"/>
          <a:stretch/>
        </p:blipFill>
        <p:spPr>
          <a:xfrm>
            <a:off x="11818345" y="0"/>
            <a:ext cx="718849" cy="6857999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8DCDD7F-3D46-4E6B-9107-2AB7E63ECF6C}"/>
              </a:ext>
            </a:extLst>
          </p:cNvPr>
          <p:cNvSpPr/>
          <p:nvPr/>
        </p:nvSpPr>
        <p:spPr>
          <a:xfrm>
            <a:off x="4261691" y="1540540"/>
            <a:ext cx="4036275" cy="389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411AE47-1AD3-44DE-8196-08AA81874BB4}"/>
              </a:ext>
            </a:extLst>
          </p:cNvPr>
          <p:cNvSpPr txBox="1"/>
          <p:nvPr/>
        </p:nvSpPr>
        <p:spPr>
          <a:xfrm>
            <a:off x="2698157" y="1165982"/>
            <a:ext cx="4307513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1D9BF0"/>
                </a:solidFill>
              </a:rPr>
              <a:t>Creamos una tabla de usuarios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504ED3C-A3D6-47F0-9BB2-1175E4263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184" y="2187068"/>
            <a:ext cx="3358451" cy="42205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133E7AF-6718-4A2D-B71D-36CE641FCD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12103"/>
          <a:stretch/>
        </p:blipFill>
        <p:spPr>
          <a:xfrm>
            <a:off x="7632068" y="2165975"/>
            <a:ext cx="3325342" cy="422055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8C976A7-64D6-489B-8782-5E105674158D}"/>
              </a:ext>
            </a:extLst>
          </p:cNvPr>
          <p:cNvSpPr txBox="1"/>
          <p:nvPr/>
        </p:nvSpPr>
        <p:spPr>
          <a:xfrm>
            <a:off x="6613299" y="1158203"/>
            <a:ext cx="536288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1D9BF0"/>
                </a:solidFill>
              </a:rPr>
              <a:t>Se hace una tabla para hacer tweets</a:t>
            </a:r>
          </a:p>
        </p:txBody>
      </p:sp>
    </p:spTree>
    <p:extLst>
      <p:ext uri="{BB962C8B-B14F-4D97-AF65-F5344CB8AC3E}">
        <p14:creationId xmlns:p14="http://schemas.microsoft.com/office/powerpoint/2010/main" val="419481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662BC3-23A6-4525-BDB3-6ADBDA241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2" t="6824" r="46604" b="32730"/>
          <a:stretch/>
        </p:blipFill>
        <p:spPr>
          <a:xfrm>
            <a:off x="0" y="0"/>
            <a:ext cx="7440341" cy="673872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C018CF5-C246-4D7F-AE51-358ABBAE46A6}"/>
              </a:ext>
            </a:extLst>
          </p:cNvPr>
          <p:cNvSpPr/>
          <p:nvPr/>
        </p:nvSpPr>
        <p:spPr>
          <a:xfrm>
            <a:off x="3279912" y="646044"/>
            <a:ext cx="4581939" cy="62119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59ADF4-14FB-4F6E-880D-66859084E0FE}"/>
              </a:ext>
            </a:extLst>
          </p:cNvPr>
          <p:cNvSpPr txBox="1"/>
          <p:nvPr/>
        </p:nvSpPr>
        <p:spPr>
          <a:xfrm>
            <a:off x="2770315" y="944722"/>
            <a:ext cx="416621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1D9BF0"/>
                </a:solidFill>
              </a:rPr>
              <a:t>Creamos un diagrama para juntar esto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DC3DCF-42D9-4DE9-AF51-67D05F050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3"/>
          <a:stretch/>
        </p:blipFill>
        <p:spPr>
          <a:xfrm>
            <a:off x="3033080" y="2123538"/>
            <a:ext cx="3817595" cy="164547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A06CE60-254C-4CFC-BE8A-C09A30A9CC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23" b="42121"/>
          <a:stretch/>
        </p:blipFill>
        <p:spPr>
          <a:xfrm>
            <a:off x="7097507" y="3575738"/>
            <a:ext cx="3922928" cy="153996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534B977-7591-4869-A2B0-0EF9776997C2}"/>
              </a:ext>
            </a:extLst>
          </p:cNvPr>
          <p:cNvSpPr txBox="1"/>
          <p:nvPr/>
        </p:nvSpPr>
        <p:spPr>
          <a:xfrm>
            <a:off x="8024552" y="2990963"/>
            <a:ext cx="226873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rgbClr val="1D9BF0"/>
                </a:solidFill>
              </a:rPr>
              <a:t>Quedaría así</a:t>
            </a:r>
          </a:p>
        </p:txBody>
      </p:sp>
      <p:cxnSp>
        <p:nvCxnSpPr>
          <p:cNvPr id="13" name="Conector: curvado 12">
            <a:extLst>
              <a:ext uri="{FF2B5EF4-FFF2-40B4-BE49-F238E27FC236}">
                <a16:creationId xmlns:a16="http://schemas.microsoft.com/office/drawing/2014/main" id="{9FECFB14-93D2-4D93-8295-CC9A86CB4DFD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013375" y="1540026"/>
            <a:ext cx="2145545" cy="1450937"/>
          </a:xfrm>
          <a:prstGeom prst="curved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5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2751DD2-4292-4812-A40E-98D910A3C1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9" t="7117" r="35598" b="34047"/>
          <a:stretch/>
        </p:blipFill>
        <p:spPr>
          <a:xfrm>
            <a:off x="0" y="0"/>
            <a:ext cx="9968948" cy="682711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0B4925C-0264-46CA-A8F0-E449FC8C58BA}"/>
              </a:ext>
            </a:extLst>
          </p:cNvPr>
          <p:cNvSpPr/>
          <p:nvPr/>
        </p:nvSpPr>
        <p:spPr>
          <a:xfrm>
            <a:off x="3559074" y="627511"/>
            <a:ext cx="4512365" cy="23655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A0B4A3D-1188-48C6-ADBE-6A91C091F662}"/>
              </a:ext>
            </a:extLst>
          </p:cNvPr>
          <p:cNvSpPr/>
          <p:nvPr/>
        </p:nvSpPr>
        <p:spPr>
          <a:xfrm>
            <a:off x="3949628" y="1372764"/>
            <a:ext cx="3965971" cy="52592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2E3AB37-1F59-474E-9069-3947FB6CDA32}"/>
              </a:ext>
            </a:extLst>
          </p:cNvPr>
          <p:cNvSpPr/>
          <p:nvPr/>
        </p:nvSpPr>
        <p:spPr>
          <a:xfrm>
            <a:off x="2694469" y="499242"/>
            <a:ext cx="3965971" cy="63278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01DAFF9-94DF-4A22-9D6F-42A37946C881}"/>
              </a:ext>
            </a:extLst>
          </p:cNvPr>
          <p:cNvSpPr txBox="1"/>
          <p:nvPr/>
        </p:nvSpPr>
        <p:spPr>
          <a:xfrm>
            <a:off x="3409680" y="550690"/>
            <a:ext cx="718684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1D9BF0"/>
                </a:solidFill>
              </a:rPr>
              <a:t>Agregamos un nuevo campo para poder hacer </a:t>
            </a:r>
            <a:r>
              <a:rPr lang="es-MX" sz="3200" dirty="0" err="1">
                <a:solidFill>
                  <a:srgbClr val="1D9BF0"/>
                </a:solidFill>
              </a:rPr>
              <a:t>retweer</a:t>
            </a:r>
            <a:endParaRPr lang="es-MX" sz="3200" dirty="0">
              <a:solidFill>
                <a:srgbClr val="1D9BF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73E0057-9498-4362-9060-BC5C65397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512" y="1677839"/>
            <a:ext cx="4859019" cy="472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1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CB9DBEB-BEDD-438C-9559-50201EB96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0" t="6825" r="35273" b="33900"/>
          <a:stretch/>
        </p:blipFill>
        <p:spPr>
          <a:xfrm>
            <a:off x="33129" y="0"/>
            <a:ext cx="9990667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36B4CA0-D914-4449-B356-70A8C404EDB4}"/>
              </a:ext>
            </a:extLst>
          </p:cNvPr>
          <p:cNvSpPr/>
          <p:nvPr/>
        </p:nvSpPr>
        <p:spPr>
          <a:xfrm>
            <a:off x="3180522" y="1967948"/>
            <a:ext cx="6599582" cy="4562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4B41567-FD82-44FD-B3FF-2278E91ED841}"/>
              </a:ext>
            </a:extLst>
          </p:cNvPr>
          <p:cNvSpPr/>
          <p:nvPr/>
        </p:nvSpPr>
        <p:spPr>
          <a:xfrm>
            <a:off x="3322983" y="980661"/>
            <a:ext cx="6347791" cy="987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9DDB09B-F2D0-468A-A10A-7C460288D8A3}"/>
              </a:ext>
            </a:extLst>
          </p:cNvPr>
          <p:cNvSpPr txBox="1"/>
          <p:nvPr/>
        </p:nvSpPr>
        <p:spPr>
          <a:xfrm>
            <a:off x="3322983" y="1248626"/>
            <a:ext cx="810231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1D9BF0"/>
                </a:solidFill>
              </a:rPr>
              <a:t>Hacemos otra tabla para poder dar </a:t>
            </a:r>
            <a:r>
              <a:rPr lang="es-MX" sz="3200" dirty="0" err="1">
                <a:solidFill>
                  <a:srgbClr val="1D9BF0"/>
                </a:solidFill>
              </a:rPr>
              <a:t>like</a:t>
            </a:r>
            <a:r>
              <a:rPr lang="es-MX" sz="3200" dirty="0">
                <a:solidFill>
                  <a:srgbClr val="1D9BF0"/>
                </a:solidFill>
              </a:rPr>
              <a:t> y lo juntamos con quien lo hizo (</a:t>
            </a:r>
            <a:r>
              <a:rPr lang="es-MX" sz="3200" dirty="0" err="1">
                <a:solidFill>
                  <a:srgbClr val="1D9BF0"/>
                </a:solidFill>
              </a:rPr>
              <a:t>user</a:t>
            </a:r>
            <a:r>
              <a:rPr lang="es-MX" sz="3200" dirty="0">
                <a:solidFill>
                  <a:srgbClr val="1D9BF0"/>
                </a:solidFill>
              </a:rPr>
              <a:t>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0B43E28-4A20-4FA9-99F1-4C1AAEE1C5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96" b="35420"/>
          <a:stretch/>
        </p:blipFill>
        <p:spPr>
          <a:xfrm>
            <a:off x="2411896" y="2905184"/>
            <a:ext cx="4320487" cy="198486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2075658-A939-46F9-9E1B-A3A903650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30" r="2658"/>
          <a:stretch/>
        </p:blipFill>
        <p:spPr>
          <a:xfrm>
            <a:off x="7213354" y="2546860"/>
            <a:ext cx="4674957" cy="355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51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32267BC-BBF0-433B-B2FA-E332D6AF32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7" t="6971" r="35435" b="32876"/>
          <a:stretch/>
        </p:blipFill>
        <p:spPr>
          <a:xfrm>
            <a:off x="0" y="0"/>
            <a:ext cx="9909313" cy="682198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424ADBC-B372-4144-89C2-386BB8CFCAF4}"/>
              </a:ext>
            </a:extLst>
          </p:cNvPr>
          <p:cNvSpPr/>
          <p:nvPr/>
        </p:nvSpPr>
        <p:spPr>
          <a:xfrm>
            <a:off x="3267931" y="1248032"/>
            <a:ext cx="6530008" cy="56099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138FC21-3408-4E4A-BDE5-421D289F90F1}"/>
              </a:ext>
            </a:extLst>
          </p:cNvPr>
          <p:cNvSpPr txBox="1"/>
          <p:nvPr/>
        </p:nvSpPr>
        <p:spPr>
          <a:xfrm>
            <a:off x="3267931" y="1403826"/>
            <a:ext cx="770149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1D9BF0"/>
                </a:solidFill>
              </a:rPr>
              <a:t>Twitter no solo puedes poner texto si no también imagines para poder hacer esto agregamos una referencia de imagen a la tabla tweet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56510FB-EBDD-481E-91F6-6FA4E57F0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124"/>
          <a:stretch/>
        </p:blipFill>
        <p:spPr>
          <a:xfrm>
            <a:off x="4954656" y="2604155"/>
            <a:ext cx="4526862" cy="401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798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281</Words>
  <Application>Microsoft Office PowerPoint</Application>
  <PresentationFormat>Panorámica</PresentationFormat>
  <Paragraphs>22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Sam Beltran</dc:creator>
  <cp:lastModifiedBy>SAMANTHA MILLIANI BELTRAN PENA</cp:lastModifiedBy>
  <cp:revision>4</cp:revision>
  <dcterms:created xsi:type="dcterms:W3CDTF">2021-10-03T03:35:35Z</dcterms:created>
  <dcterms:modified xsi:type="dcterms:W3CDTF">2021-10-06T14:28:25Z</dcterms:modified>
</cp:coreProperties>
</file>